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Default Extension="xlsx" ContentType="application/vnd.openxmlformats-officedocument.spreadsheetml.sheet"/>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206400" cy="32918400"/>
  <p:notesSz cx="6858000" cy="9144000"/>
  <p:defaultText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428"/>
    <a:srgbClr val="E0E030"/>
    <a:srgbClr val="B9C54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4614" y="3216"/>
      </p:cViewPr>
      <p:guideLst>
        <p:guide orient="horz" pos="10368"/>
        <p:guide pos="1612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1100">
                <a:latin typeface="Times New Roman" pitchFamily="18" charset="0"/>
                <a:cs typeface="Times New Roman" pitchFamily="18" charset="0"/>
              </a:rPr>
              <a:t>TM 5/4 1993-2011</a:t>
            </a:r>
          </a:p>
          <a:p>
            <a:pPr>
              <a:defRPr/>
            </a:pPr>
            <a:r>
              <a:rPr lang="en-US" sz="1100">
                <a:latin typeface="Times New Roman" pitchFamily="18" charset="0"/>
                <a:cs typeface="Times New Roman" pitchFamily="18" charset="0"/>
              </a:rPr>
              <a:t>N=130</a:t>
            </a:r>
          </a:p>
        </c:rich>
      </c:tx>
      <c:layout>
        <c:manualLayout>
          <c:xMode val="edge"/>
          <c:yMode val="edge"/>
          <c:x val="0.4384167184014372"/>
          <c:y val="1.8386072043724107E-2"/>
        </c:manualLayout>
      </c:layout>
    </c:title>
    <c:plotArea>
      <c:layout/>
      <c:barChart>
        <c:barDir val="col"/>
        <c:grouping val="clustered"/>
        <c:ser>
          <c:idx val="0"/>
          <c:order val="0"/>
          <c:tx>
            <c:v>North Side</c:v>
          </c:tx>
          <c:spPr>
            <a:solidFill>
              <a:schemeClr val="bg1">
                <a:lumMod val="85000"/>
              </a:schemeClr>
            </a:solidFill>
            <a:ln>
              <a:solidFill>
                <a:schemeClr val="tx1"/>
              </a:solidFill>
            </a:ln>
          </c:spPr>
          <c:cat>
            <c:numRef>
              <c:f>'All-TM54'!$A$5:$A$23</c:f>
              <c:numCache>
                <c:formatCode>General</c:formatCode>
                <c:ptCount val="19"/>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numCache>
            </c:numRef>
          </c:cat>
          <c:val>
            <c:numRef>
              <c:f>'All-TM54'!$B$5:$B$23</c:f>
              <c:numCache>
                <c:formatCode>0.00</c:formatCode>
                <c:ptCount val="19"/>
                <c:pt idx="0">
                  <c:v>0.57608417000000001</c:v>
                </c:pt>
                <c:pt idx="1">
                  <c:v>0.53679385000000013</c:v>
                </c:pt>
                <c:pt idx="2">
                  <c:v>0.50112827999999998</c:v>
                </c:pt>
                <c:pt idx="3">
                  <c:v>0.51159054999999987</c:v>
                </c:pt>
                <c:pt idx="4">
                  <c:v>0.51817040000000003</c:v>
                </c:pt>
                <c:pt idx="5">
                  <c:v>0.49405478000000014</c:v>
                </c:pt>
                <c:pt idx="6">
                  <c:v>0.46943907000000001</c:v>
                </c:pt>
                <c:pt idx="7">
                  <c:v>0.45854577000000002</c:v>
                </c:pt>
                <c:pt idx="8">
                  <c:v>0.4885219300000001</c:v>
                </c:pt>
                <c:pt idx="9">
                  <c:v>0.48349254000000008</c:v>
                </c:pt>
                <c:pt idx="10">
                  <c:v>0.48758768000000008</c:v>
                </c:pt>
                <c:pt idx="11">
                  <c:v>0.48501358000000006</c:v>
                </c:pt>
                <c:pt idx="12">
                  <c:v>0.48172289000000007</c:v>
                </c:pt>
                <c:pt idx="13" formatCode="General">
                  <c:v>0.47000000000000003</c:v>
                </c:pt>
                <c:pt idx="14">
                  <c:v>0.47000000000000003</c:v>
                </c:pt>
                <c:pt idx="15">
                  <c:v>0.47000000000000003</c:v>
                </c:pt>
                <c:pt idx="16">
                  <c:v>0.5</c:v>
                </c:pt>
                <c:pt idx="17">
                  <c:v>0.52</c:v>
                </c:pt>
                <c:pt idx="18">
                  <c:v>0.55000000000000004</c:v>
                </c:pt>
              </c:numCache>
            </c:numRef>
          </c:val>
        </c:ser>
        <c:ser>
          <c:idx val="1"/>
          <c:order val="1"/>
          <c:tx>
            <c:v>South Side</c:v>
          </c:tx>
          <c:spPr>
            <a:solidFill>
              <a:schemeClr val="tx1">
                <a:lumMod val="50000"/>
                <a:lumOff val="50000"/>
              </a:schemeClr>
            </a:solidFill>
            <a:ln>
              <a:solidFill>
                <a:schemeClr val="tx1"/>
              </a:solidFill>
            </a:ln>
          </c:spPr>
          <c:cat>
            <c:numRef>
              <c:f>'All-TM54'!$A$5:$A$23</c:f>
              <c:numCache>
                <c:formatCode>General</c:formatCode>
                <c:ptCount val="19"/>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numCache>
            </c:numRef>
          </c:cat>
          <c:val>
            <c:numRef>
              <c:f>'All-TM54'!$C$5:$C$23</c:f>
              <c:numCache>
                <c:formatCode>0.00</c:formatCode>
                <c:ptCount val="19"/>
                <c:pt idx="0">
                  <c:v>0.56919257000000001</c:v>
                </c:pt>
                <c:pt idx="1">
                  <c:v>0.52702362000000003</c:v>
                </c:pt>
                <c:pt idx="2">
                  <c:v>0.50325375000000006</c:v>
                </c:pt>
                <c:pt idx="3">
                  <c:v>0.50655913999999991</c:v>
                </c:pt>
                <c:pt idx="4">
                  <c:v>0.51248706999999993</c:v>
                </c:pt>
                <c:pt idx="5">
                  <c:v>0.49106340000000004</c:v>
                </c:pt>
                <c:pt idx="6">
                  <c:v>0.46541588000000006</c:v>
                </c:pt>
                <c:pt idx="7">
                  <c:v>0.45577907000000001</c:v>
                </c:pt>
                <c:pt idx="8">
                  <c:v>0.48762446000000004</c:v>
                </c:pt>
                <c:pt idx="9">
                  <c:v>0.49006061000000006</c:v>
                </c:pt>
                <c:pt idx="10">
                  <c:v>0.48239234000000003</c:v>
                </c:pt>
                <c:pt idx="11">
                  <c:v>0.48201345000000001</c:v>
                </c:pt>
                <c:pt idx="12">
                  <c:v>0.47543452000000008</c:v>
                </c:pt>
                <c:pt idx="13" formatCode="General">
                  <c:v>0.47000000000000003</c:v>
                </c:pt>
                <c:pt idx="14">
                  <c:v>0.47000000000000003</c:v>
                </c:pt>
                <c:pt idx="15">
                  <c:v>0.46</c:v>
                </c:pt>
                <c:pt idx="16">
                  <c:v>0.5</c:v>
                </c:pt>
                <c:pt idx="17">
                  <c:v>0.52</c:v>
                </c:pt>
                <c:pt idx="18">
                  <c:v>0.54</c:v>
                </c:pt>
              </c:numCache>
            </c:numRef>
          </c:val>
        </c:ser>
        <c:dLbls/>
        <c:axId val="68830720"/>
        <c:axId val="68832640"/>
      </c:barChart>
      <c:catAx>
        <c:axId val="68830720"/>
        <c:scaling>
          <c:orientation val="minMax"/>
        </c:scaling>
        <c:axPos val="b"/>
        <c:title>
          <c:tx>
            <c:rich>
              <a:bodyPr/>
              <a:lstStyle/>
              <a:p>
                <a:pPr>
                  <a:defRPr sz="1100" b="1" i="0" u="none" strike="noStrike" baseline="0">
                    <a:solidFill>
                      <a:srgbClr val="000000"/>
                    </a:solidFill>
                    <a:latin typeface="Times New Roman"/>
                    <a:ea typeface="Times New Roman"/>
                    <a:cs typeface="Times New Roman"/>
                  </a:defRPr>
                </a:pPr>
                <a:r>
                  <a:rPr lang="en-US"/>
                  <a:t>Year</a:t>
                </a:r>
              </a:p>
            </c:rich>
          </c:tx>
          <c:layout/>
        </c:title>
        <c:numFmt formatCode="General" sourceLinked="1"/>
        <c:tickLblPos val="nextTo"/>
        <c:crossAx val="68832640"/>
        <c:crosses val="autoZero"/>
        <c:auto val="1"/>
        <c:lblAlgn val="ctr"/>
        <c:lblOffset val="100"/>
        <c:tickLblSkip val="2"/>
      </c:catAx>
      <c:valAx>
        <c:axId val="68832640"/>
        <c:scaling>
          <c:orientation val="minMax"/>
          <c:max val="0.6000000000000002"/>
          <c:min val="0.4"/>
        </c:scaling>
        <c:axPos val="l"/>
        <c:majorGridlines/>
        <c:title>
          <c:tx>
            <c:rich>
              <a:bodyPr/>
              <a:lstStyle/>
              <a:p>
                <a:pPr>
                  <a:defRPr sz="1050" b="1" i="0" u="none" strike="noStrike" baseline="0">
                    <a:solidFill>
                      <a:srgbClr val="000000"/>
                    </a:solidFill>
                    <a:latin typeface="Times New Roman"/>
                    <a:ea typeface="Times New Roman"/>
                    <a:cs typeface="Times New Roman"/>
                  </a:defRPr>
                </a:pPr>
                <a:r>
                  <a:rPr lang="en-US"/>
                  <a:t>TM5/4 Ratio</a:t>
                </a:r>
              </a:p>
            </c:rich>
          </c:tx>
          <c:layout/>
        </c:title>
        <c:numFmt formatCode="0.00" sourceLinked="1"/>
        <c:tickLblPos val="nextTo"/>
        <c:crossAx val="68830720"/>
        <c:crosses val="autoZero"/>
        <c:crossBetween val="between"/>
      </c:valAx>
      <c:spPr>
        <a:ln>
          <a:solidFill>
            <a:sysClr val="windowText" lastClr="000000"/>
          </a:solidFill>
        </a:ln>
      </c:spPr>
    </c:plotArea>
    <c:legend>
      <c:legendPos val="r"/>
      <c:layout>
        <c:manualLayout>
          <c:xMode val="edge"/>
          <c:yMode val="edge"/>
          <c:x val="0.6274767058966948"/>
          <c:y val="0.36349277802953261"/>
          <c:w val="0.11299435160380517"/>
          <c:h val="0.1208136850284894"/>
        </c:manualLayout>
      </c:layout>
      <c:txPr>
        <a:bodyPr/>
        <a:lstStyle/>
        <a:p>
          <a:pPr>
            <a:defRPr>
              <a:latin typeface="Times New Roman" pitchFamily="18" charset="0"/>
              <a:cs typeface="Times New Roman" pitchFamily="18" charset="0"/>
            </a:defRPr>
          </a:pPr>
          <a:endParaRPr lang="en-US"/>
        </a:p>
      </c:txPr>
    </c:legend>
    <c:plotVisOnly val="1"/>
    <c:dispBlanksAs val="gap"/>
  </c:chart>
  <c:spPr>
    <a:solidFill>
      <a:sysClr val="window" lastClr="FFFFFF"/>
    </a:solidFill>
    <a:ln>
      <a:solidFill>
        <a:sysClr val="windowText" lastClr="000000"/>
      </a:solid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
  <c:chart>
    <c:title>
      <c:tx>
        <c:rich>
          <a:bodyPr/>
          <a:lstStyle/>
          <a:p>
            <a:pPr>
              <a:defRPr sz="1100">
                <a:latin typeface="Times New Roman" pitchFamily="18" charset="0"/>
                <a:cs typeface="Times New Roman" pitchFamily="18" charset="0"/>
              </a:defRPr>
            </a:pPr>
            <a:r>
              <a:rPr lang="en-US" sz="1100">
                <a:latin typeface="Times New Roman" pitchFamily="18" charset="0"/>
                <a:cs typeface="Times New Roman" pitchFamily="18" charset="0"/>
              </a:rPr>
              <a:t>Comparison of Band Reflectance and TM5/4 Ratio</a:t>
            </a:r>
          </a:p>
        </c:rich>
      </c:tx>
      <c:layout>
        <c:manualLayout>
          <c:xMode val="edge"/>
          <c:yMode val="edge"/>
          <c:x val="0.16343044619422578"/>
          <c:y val="0"/>
        </c:manualLayout>
      </c:layout>
      <c:spPr>
        <a:solidFill>
          <a:schemeClr val="bg1"/>
        </a:solidFill>
      </c:spPr>
    </c:title>
    <c:plotArea>
      <c:layout>
        <c:manualLayout>
          <c:layoutTarget val="inner"/>
          <c:xMode val="edge"/>
          <c:yMode val="edge"/>
          <c:x val="0.11107174103237097"/>
          <c:y val="0.1115857392825897"/>
          <c:w val="0.80852493438320205"/>
          <c:h val="0.72958963355801632"/>
        </c:manualLayout>
      </c:layout>
      <c:scatterChart>
        <c:scatterStyle val="smoothMarker"/>
        <c:ser>
          <c:idx val="0"/>
          <c:order val="0"/>
          <c:tx>
            <c:v>2011 Mean</c:v>
          </c:tx>
          <c:spPr>
            <a:ln w="57150"/>
          </c:spPr>
          <c:marker>
            <c:symbol val="none"/>
          </c:marker>
          <c:xVal>
            <c:strRef>
              <c:f>'Compare2008&amp;2011'!$I$33:$N$33</c:f>
              <c:strCache>
                <c:ptCount val="6"/>
                <c:pt idx="0">
                  <c:v>Band 1</c:v>
                </c:pt>
                <c:pt idx="1">
                  <c:v>Band 2</c:v>
                </c:pt>
                <c:pt idx="2">
                  <c:v>Band 3</c:v>
                </c:pt>
                <c:pt idx="3">
                  <c:v>Band 4</c:v>
                </c:pt>
                <c:pt idx="4">
                  <c:v>Band 5</c:v>
                </c:pt>
                <c:pt idx="5">
                  <c:v>TM54</c:v>
                </c:pt>
              </c:strCache>
            </c:strRef>
          </c:xVal>
          <c:yVal>
            <c:numRef>
              <c:f>'Compare2008&amp;2011'!$I$34:$N$34</c:f>
              <c:numCache>
                <c:formatCode>0.00</c:formatCode>
                <c:ptCount val="6"/>
                <c:pt idx="0">
                  <c:v>39.909090909090907</c:v>
                </c:pt>
                <c:pt idx="1">
                  <c:v>16.454545454545453</c:v>
                </c:pt>
                <c:pt idx="2">
                  <c:v>13.272727272727275</c:v>
                </c:pt>
                <c:pt idx="3">
                  <c:v>41.636363636363626</c:v>
                </c:pt>
                <c:pt idx="4">
                  <c:v>31.636363636363633</c:v>
                </c:pt>
                <c:pt idx="5">
                  <c:v>76.272727272727238</c:v>
                </c:pt>
              </c:numCache>
            </c:numRef>
          </c:yVal>
          <c:smooth val="1"/>
        </c:ser>
        <c:ser>
          <c:idx val="3"/>
          <c:order val="1"/>
          <c:tx>
            <c:v>2008 Mean</c:v>
          </c:tx>
          <c:spPr>
            <a:ln w="57150">
              <a:solidFill>
                <a:schemeClr val="bg1">
                  <a:lumMod val="75000"/>
                </a:schemeClr>
              </a:solidFill>
            </a:ln>
          </c:spPr>
          <c:marker>
            <c:symbol val="square"/>
            <c:size val="5"/>
            <c:spPr>
              <a:solidFill>
                <a:schemeClr val="bg1"/>
              </a:solidFill>
              <a:ln w="57150"/>
            </c:spPr>
          </c:marker>
          <c:xVal>
            <c:strRef>
              <c:f>'Compare2008&amp;2011'!$I$33:$N$33</c:f>
              <c:strCache>
                <c:ptCount val="6"/>
                <c:pt idx="0">
                  <c:v>Band 1</c:v>
                </c:pt>
                <c:pt idx="1">
                  <c:v>Band 2</c:v>
                </c:pt>
                <c:pt idx="2">
                  <c:v>Band 3</c:v>
                </c:pt>
                <c:pt idx="3">
                  <c:v>Band 4</c:v>
                </c:pt>
                <c:pt idx="4">
                  <c:v>Band 5</c:v>
                </c:pt>
                <c:pt idx="5">
                  <c:v>TM54</c:v>
                </c:pt>
              </c:strCache>
            </c:strRef>
          </c:xVal>
          <c:yVal>
            <c:numRef>
              <c:f>'Compare2008&amp;2011'!$I$16:$N$16</c:f>
              <c:numCache>
                <c:formatCode>0.00</c:formatCode>
                <c:ptCount val="6"/>
                <c:pt idx="0">
                  <c:v>46.090909090909101</c:v>
                </c:pt>
                <c:pt idx="1">
                  <c:v>19.636363636363633</c:v>
                </c:pt>
                <c:pt idx="2">
                  <c:v>16.454545454545453</c:v>
                </c:pt>
                <c:pt idx="3">
                  <c:v>52.454545454545439</c:v>
                </c:pt>
                <c:pt idx="4">
                  <c:v>36.181818181818173</c:v>
                </c:pt>
                <c:pt idx="5">
                  <c:v>68.454545454545467</c:v>
                </c:pt>
              </c:numCache>
            </c:numRef>
          </c:yVal>
          <c:smooth val="1"/>
        </c:ser>
        <c:dLbls/>
        <c:axId val="37354112"/>
        <c:axId val="37434112"/>
      </c:scatterChart>
      <c:valAx>
        <c:axId val="37354112"/>
        <c:scaling>
          <c:orientation val="minMax"/>
          <c:max val="7"/>
          <c:min val="0"/>
        </c:scaling>
        <c:axPos val="b"/>
        <c:title>
          <c:tx>
            <c:rich>
              <a:bodyPr/>
              <a:lstStyle/>
              <a:p>
                <a:pPr>
                  <a:defRPr/>
                </a:pPr>
                <a:r>
                  <a:rPr lang="en-US"/>
                  <a:t>Landsat Bands and, as Band 6, a TM5/4 Ratio</a:t>
                </a:r>
              </a:p>
            </c:rich>
          </c:tx>
          <c:layout/>
        </c:title>
        <c:tickLblPos val="nextTo"/>
        <c:crossAx val="37434112"/>
        <c:crosses val="autoZero"/>
        <c:crossBetween val="midCat"/>
        <c:majorUnit val="1"/>
      </c:valAx>
      <c:valAx>
        <c:axId val="37434112"/>
        <c:scaling>
          <c:orientation val="minMax"/>
          <c:max val="80"/>
        </c:scaling>
        <c:axPos val="l"/>
        <c:majorGridlines/>
        <c:title>
          <c:tx>
            <c:rich>
              <a:bodyPr rot="-5400000" vert="horz"/>
              <a:lstStyle/>
              <a:p>
                <a:pPr>
                  <a:defRPr/>
                </a:pPr>
                <a:r>
                  <a:rPr lang="en-US"/>
                  <a:t>Reflectance</a:t>
                </a:r>
              </a:p>
            </c:rich>
          </c:tx>
          <c:layout/>
        </c:title>
        <c:numFmt formatCode="0" sourceLinked="0"/>
        <c:tickLblPos val="nextTo"/>
        <c:crossAx val="37354112"/>
        <c:crosses val="autoZero"/>
        <c:crossBetween val="midCat"/>
      </c:valAx>
      <c:spPr>
        <a:solidFill>
          <a:schemeClr val="bg1"/>
        </a:solidFill>
        <a:ln>
          <a:solidFill>
            <a:schemeClr val="tx1"/>
          </a:solidFill>
        </a:ln>
      </c:spPr>
    </c:plotArea>
    <c:legend>
      <c:legendPos val="r"/>
      <c:layout>
        <c:manualLayout>
          <c:xMode val="edge"/>
          <c:yMode val="edge"/>
          <c:x val="0.68497156605424325"/>
          <c:y val="0.67515820939049309"/>
          <c:w val="0.17891732283464573"/>
          <c:h val="0.17283172936716243"/>
        </c:manualLayout>
      </c:layout>
      <c:spPr>
        <a:solidFill>
          <a:schemeClr val="bg1">
            <a:lumMod val="95000"/>
          </a:schemeClr>
        </a:solidFill>
      </c:spPr>
      <c:txPr>
        <a:bodyPr/>
        <a:lstStyle/>
        <a:p>
          <a:pPr>
            <a:defRPr sz="800"/>
          </a:pPr>
          <a:endParaRPr lang="en-US"/>
        </a:p>
      </c:txPr>
    </c:legend>
    <c:plotVisOnly val="1"/>
    <c:dispBlanksAs val="gap"/>
  </c:chart>
  <c:spPr>
    <a:solidFill>
      <a:schemeClr val="bg1"/>
    </a:solidFill>
    <a:ln>
      <a:solidFill>
        <a:schemeClr val="tx1"/>
      </a:solidFill>
    </a:ln>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0.89116</cdr:x>
      <cdr:y>0.87952</cdr:y>
    </cdr:from>
    <cdr:to>
      <cdr:x>0.99116</cdr:x>
      <cdr:y>0.99756</cdr:y>
    </cdr:to>
    <cdr:sp macro="" textlink="">
      <cdr:nvSpPr>
        <cdr:cNvPr id="3" name="TextBox 48"/>
        <cdr:cNvSpPr txBox="1"/>
      </cdr:nvSpPr>
      <cdr:spPr>
        <a:xfrm xmlns:a="http://schemas.openxmlformats.org/drawingml/2006/main">
          <a:off x="4074391" y="2981149"/>
          <a:ext cx="4572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a:lstStyle>
        <a:p xmlns:a="http://schemas.openxmlformats.org/drawingml/2006/main">
          <a:r>
            <a:rPr lang="en-US" sz="2000" b="1" dirty="0" smtClean="0">
              <a:latin typeface="Times New Roman" pitchFamily="18" charset="0"/>
              <a:cs typeface="Times New Roman" pitchFamily="18" charset="0"/>
            </a:rPr>
            <a:t>B</a:t>
          </a:r>
          <a:endParaRPr lang="en-US" sz="2000" b="1" dirty="0">
            <a:latin typeface="Times New Roman" pitchFamily="18" charset="0"/>
            <a:cs typeface="Times New Roman" pitchFamily="18"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2"/>
            <a:ext cx="435254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90346-9C1F-4D30-976A-3050F189616C}"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107626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90346-9C1F-4D30-976A-3050F189616C}"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237877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318265"/>
            <a:ext cx="1152144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320" y="1318265"/>
            <a:ext cx="3371088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90346-9C1F-4D30-976A-3050F189616C}"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287353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90346-9C1F-4D30-976A-3050F189616C}"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236195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2"/>
            <a:ext cx="43525440" cy="6537960"/>
          </a:xfrm>
        </p:spPr>
        <p:txBody>
          <a:bodyPr anchor="t"/>
          <a:lstStyle>
            <a:lvl1pPr algn="l">
              <a:defRPr sz="21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3952225"/>
            <a:ext cx="43525440" cy="7200898"/>
          </a:xfrm>
        </p:spPr>
        <p:txBody>
          <a:bodyPr anchor="b"/>
          <a:lstStyle>
            <a:lvl1pPr marL="0" indent="0">
              <a:buNone/>
              <a:defRPr sz="10500">
                <a:solidFill>
                  <a:schemeClr val="tx1">
                    <a:tint val="7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90346-9C1F-4D30-976A-3050F189616C}" type="datetimeFigureOut">
              <a:rPr lang="en-US" smtClean="0"/>
              <a:pPr/>
              <a:t>3/18/2013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241973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320" y="7680963"/>
            <a:ext cx="22616160" cy="2172462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029920" y="7680963"/>
            <a:ext cx="22616160" cy="21724622"/>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290346-9C1F-4D30-976A-3050F189616C}"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87374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7368542"/>
            <a:ext cx="22625053"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560320" y="10439400"/>
            <a:ext cx="22625053"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7368542"/>
            <a:ext cx="22633940" cy="3070858"/>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012143" y="10439400"/>
            <a:ext cx="22633940" cy="18966182"/>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290346-9C1F-4D30-976A-3050F189616C}" type="datetimeFigureOut">
              <a:rPr lang="en-US" smtClean="0"/>
              <a:pPr/>
              <a:t>3/18/2013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382378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290346-9C1F-4D30-976A-3050F189616C}" type="datetimeFigureOut">
              <a:rPr lang="en-US" smtClean="0"/>
              <a:pPr/>
              <a:t>3/18/2013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326715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90346-9C1F-4D30-976A-3050F189616C}" type="datetimeFigureOut">
              <a:rPr lang="en-US" smtClean="0"/>
              <a:pPr/>
              <a:t>3/18/2013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16108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310640"/>
            <a:ext cx="16846553" cy="5577840"/>
          </a:xfrm>
        </p:spPr>
        <p:txBody>
          <a:bodyPr anchor="b"/>
          <a:lstStyle>
            <a:lvl1pPr algn="l">
              <a:defRPr sz="10500" b="1"/>
            </a:lvl1pPr>
          </a:lstStyle>
          <a:p>
            <a:r>
              <a:rPr lang="en-US" smtClean="0"/>
              <a:t>Click to edit Master title style</a:t>
            </a:r>
            <a:endParaRPr lang="en-US"/>
          </a:p>
        </p:txBody>
      </p:sp>
      <p:sp>
        <p:nvSpPr>
          <p:cNvPr id="3" name="Content Placeholder 2"/>
          <p:cNvSpPr>
            <a:spLocks noGrp="1"/>
          </p:cNvSpPr>
          <p:nvPr>
            <p:ph idx="1"/>
          </p:nvPr>
        </p:nvSpPr>
        <p:spPr>
          <a:xfrm>
            <a:off x="20020280" y="1310643"/>
            <a:ext cx="28625800" cy="28094942"/>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6888483"/>
            <a:ext cx="16846553" cy="22517102"/>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90346-9C1F-4D30-976A-3050F189616C}"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72145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0"/>
            <a:ext cx="30723840" cy="2720342"/>
          </a:xfrm>
        </p:spPr>
        <p:txBody>
          <a:bodyPr anchor="b"/>
          <a:lstStyle>
            <a:lvl1pPr algn="l">
              <a:defRPr sz="105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941320"/>
            <a:ext cx="30723840" cy="19751040"/>
          </a:xfrm>
        </p:spPr>
        <p:txBody>
          <a:bodyPr/>
          <a:lstStyle>
            <a:lvl1pPr marL="0" indent="0">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endParaRPr lang="en-US"/>
          </a:p>
        </p:txBody>
      </p:sp>
      <p:sp>
        <p:nvSpPr>
          <p:cNvPr id="4" name="Text Placeholder 3"/>
          <p:cNvSpPr>
            <a:spLocks noGrp="1"/>
          </p:cNvSpPr>
          <p:nvPr>
            <p:ph type="body" sz="half" idx="2"/>
          </p:nvPr>
        </p:nvSpPr>
        <p:spPr>
          <a:xfrm>
            <a:off x="10036813" y="25763222"/>
            <a:ext cx="30723840" cy="3863338"/>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90346-9C1F-4D30-976A-3050F189616C}" type="datetimeFigureOut">
              <a:rPr lang="en-US" smtClean="0"/>
              <a:pPr/>
              <a:t>3/18/2013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1132203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318262"/>
            <a:ext cx="46085760" cy="5486400"/>
          </a:xfrm>
          <a:prstGeom prst="rect">
            <a:avLst/>
          </a:prstGeom>
        </p:spPr>
        <p:txBody>
          <a:bodyPr vert="horz" lIns="480709" tIns="240355" rIns="480709" bIns="24035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7680963"/>
            <a:ext cx="46085760" cy="21724622"/>
          </a:xfrm>
          <a:prstGeom prst="rect">
            <a:avLst/>
          </a:prstGeom>
        </p:spPr>
        <p:txBody>
          <a:bodyPr vert="horz" lIns="480709" tIns="240355" rIns="480709" bIns="240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0510482"/>
            <a:ext cx="11948160" cy="1752600"/>
          </a:xfrm>
          <a:prstGeom prst="rect">
            <a:avLst/>
          </a:prstGeom>
        </p:spPr>
        <p:txBody>
          <a:bodyPr vert="horz" lIns="480709" tIns="240355" rIns="480709" bIns="240355" rtlCol="0" anchor="ctr"/>
          <a:lstStyle>
            <a:lvl1pPr algn="l">
              <a:defRPr sz="6300">
                <a:solidFill>
                  <a:schemeClr val="tx1">
                    <a:tint val="75000"/>
                  </a:schemeClr>
                </a:solidFill>
              </a:defRPr>
            </a:lvl1pPr>
          </a:lstStyle>
          <a:p>
            <a:fld id="{E0290346-9C1F-4D30-976A-3050F189616C}" type="datetimeFigureOut">
              <a:rPr lang="en-US" smtClean="0"/>
              <a:pPr/>
              <a:t>3/18/2013</a:t>
            </a:fld>
            <a:endParaRPr lang="en-US"/>
          </a:p>
        </p:txBody>
      </p:sp>
      <p:sp>
        <p:nvSpPr>
          <p:cNvPr id="5" name="Footer Placeholder 4"/>
          <p:cNvSpPr>
            <a:spLocks noGrp="1"/>
          </p:cNvSpPr>
          <p:nvPr>
            <p:ph type="ftr" sz="quarter" idx="3"/>
          </p:nvPr>
        </p:nvSpPr>
        <p:spPr>
          <a:xfrm>
            <a:off x="17495520" y="30510482"/>
            <a:ext cx="16215360" cy="1752600"/>
          </a:xfrm>
          <a:prstGeom prst="rect">
            <a:avLst/>
          </a:prstGeom>
        </p:spPr>
        <p:txBody>
          <a:bodyPr vert="horz" lIns="480709" tIns="240355" rIns="480709" bIns="240355" rtlCol="0" anchor="ctr"/>
          <a:lstStyle>
            <a:lvl1pPr algn="ctr">
              <a:defRPr sz="6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0510482"/>
            <a:ext cx="11948160" cy="1752600"/>
          </a:xfrm>
          <a:prstGeom prst="rect">
            <a:avLst/>
          </a:prstGeom>
        </p:spPr>
        <p:txBody>
          <a:bodyPr vert="horz" lIns="480709" tIns="240355" rIns="480709" bIns="240355" rtlCol="0" anchor="ctr"/>
          <a:lstStyle>
            <a:lvl1pPr algn="r">
              <a:defRPr sz="6300">
                <a:solidFill>
                  <a:schemeClr val="tx1">
                    <a:tint val="75000"/>
                  </a:schemeClr>
                </a:solidFill>
              </a:defRPr>
            </a:lvl1pPr>
          </a:lstStyle>
          <a:p>
            <a:fld id="{845CF90C-E089-4349-B09D-6AFFC9D2433B}" type="slidenum">
              <a:rPr lang="en-US" smtClean="0"/>
              <a:pPr/>
              <a:t>‹#›</a:t>
            </a:fld>
            <a:endParaRPr lang="en-US"/>
          </a:p>
        </p:txBody>
      </p:sp>
    </p:spTree>
    <p:extLst>
      <p:ext uri="{BB962C8B-B14F-4D97-AF65-F5344CB8AC3E}">
        <p14:creationId xmlns:p14="http://schemas.microsoft.com/office/powerpoint/2010/main" xmlns="" val="126586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7092" rtl="0" eaLnBrk="1" latinLnBrk="0" hangingPunct="1">
        <a:spcBef>
          <a:spcPct val="0"/>
        </a:spcBef>
        <a:buNone/>
        <a:defRPr sz="23100" kern="1200">
          <a:solidFill>
            <a:schemeClr val="tx1"/>
          </a:solidFill>
          <a:latin typeface="+mj-lt"/>
          <a:ea typeface="+mj-ea"/>
          <a:cs typeface="+mj-cs"/>
        </a:defRPr>
      </a:lvl1pPr>
    </p:titleStyle>
    <p:bodyStyle>
      <a:lvl1pPr marL="1802660" indent="-1802660" algn="l" defTabSz="4807092" rtl="0" eaLnBrk="1" latinLnBrk="0" hangingPunct="1">
        <a:spcBef>
          <a:spcPct val="20000"/>
        </a:spcBef>
        <a:buFont typeface="Arial" pitchFamily="34" charset="0"/>
        <a:buChar char="•"/>
        <a:defRPr sz="16800" kern="1200">
          <a:solidFill>
            <a:schemeClr val="tx1"/>
          </a:solidFill>
          <a:latin typeface="+mn-lt"/>
          <a:ea typeface="+mn-ea"/>
          <a:cs typeface="+mn-cs"/>
        </a:defRPr>
      </a:lvl1pPr>
      <a:lvl2pPr marL="3905762" indent="-1502216" algn="l" defTabSz="4807092" rtl="0" eaLnBrk="1" latinLnBrk="0" hangingPunct="1">
        <a:spcBef>
          <a:spcPct val="20000"/>
        </a:spcBef>
        <a:buFont typeface="Arial" pitchFamily="34" charset="0"/>
        <a:buChar char="–"/>
        <a:defRPr sz="14700" kern="1200">
          <a:solidFill>
            <a:schemeClr val="tx1"/>
          </a:solidFill>
          <a:latin typeface="+mn-lt"/>
          <a:ea typeface="+mn-ea"/>
          <a:cs typeface="+mn-cs"/>
        </a:defRPr>
      </a:lvl2pPr>
      <a:lvl3pPr marL="6008865" indent="-1201773" algn="l" defTabSz="4807092" rtl="0" eaLnBrk="1" latinLnBrk="0" hangingPunct="1">
        <a:spcBef>
          <a:spcPct val="20000"/>
        </a:spcBef>
        <a:buFont typeface="Arial" pitchFamily="34" charset="0"/>
        <a:buChar char="•"/>
        <a:defRPr sz="12600" kern="1200">
          <a:solidFill>
            <a:schemeClr val="tx1"/>
          </a:solidFill>
          <a:latin typeface="+mn-lt"/>
          <a:ea typeface="+mn-ea"/>
          <a:cs typeface="+mn-cs"/>
        </a:defRPr>
      </a:lvl3pPr>
      <a:lvl4pPr marL="8412411"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4pPr>
      <a:lvl5pPr marL="10815958"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5pPr>
      <a:lvl6pPr marL="13219504"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6pPr>
      <a:lvl7pPr marL="15623050"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7pPr>
      <a:lvl8pPr marL="18026596"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8pPr>
      <a:lvl9pPr marL="20430142" indent="-1201773" algn="l" defTabSz="4807092" rtl="0" eaLnBrk="1" latinLnBrk="0" hangingPunct="1">
        <a:spcBef>
          <a:spcPct val="20000"/>
        </a:spcBef>
        <a:buFont typeface="Arial" pitchFamily="34" charset="0"/>
        <a:buChar char="•"/>
        <a:defRPr sz="10500" kern="1200">
          <a:solidFill>
            <a:schemeClr val="tx1"/>
          </a:solidFill>
          <a:latin typeface="+mn-lt"/>
          <a:ea typeface="+mn-ea"/>
          <a:cs typeface="+mn-cs"/>
        </a:defRPr>
      </a:lvl9pPr>
    </p:bodyStyle>
    <p:other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17" Type="http://schemas.openxmlformats.org/officeDocument/2006/relationships/image" Target="../media/image12.tiff"/><Relationship Id="rId2" Type="http://schemas.openxmlformats.org/officeDocument/2006/relationships/image" Target="../media/image1.jpeg"/><Relationship Id="rId16" Type="http://schemas.openxmlformats.org/officeDocument/2006/relationships/image" Target="../media/image11.tif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chart" Target="../charts/chart2.xml"/><Relationship Id="rId5" Type="http://schemas.openxmlformats.org/officeDocument/2006/relationships/image" Target="../media/image3.jpeg"/><Relationship Id="rId15" Type="http://schemas.microsoft.com/office/2007/relationships/hdphoto" Target="../media/hdphoto2.wdp"/><Relationship Id="rId10" Type="http://schemas.openxmlformats.org/officeDocument/2006/relationships/image" Target="../media/image8.tiff"/><Relationship Id="rId4" Type="http://schemas.openxmlformats.org/officeDocument/2006/relationships/chart" Target="../charts/chart1.xml"/><Relationship Id="rId9" Type="http://schemas.openxmlformats.org/officeDocument/2006/relationships/image" Target="../media/image7.tiff"/><Relationship Id="rId1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33680401" y="8182490"/>
            <a:ext cx="16365390" cy="23685468"/>
          </a:xfrm>
          <a:prstGeom prst="rect">
            <a:avLst/>
          </a:prstGeom>
          <a:solidFill>
            <a:schemeClr val="accent3">
              <a:lumMod val="20000"/>
              <a:lumOff val="80000"/>
            </a:schemeClr>
          </a:solidFill>
        </p:spPr>
        <p:txBody>
          <a:bodyPr wrap="square" rtlCol="0">
            <a:spAutoFit/>
          </a:bodyPr>
          <a:lstStyle/>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endParaRPr lang="en-US" sz="3800" dirty="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p:txBody>
      </p:sp>
      <p:sp>
        <p:nvSpPr>
          <p:cNvPr id="47" name="TextBox 46"/>
          <p:cNvSpPr txBox="1"/>
          <p:nvPr/>
        </p:nvSpPr>
        <p:spPr>
          <a:xfrm>
            <a:off x="33821707" y="8182490"/>
            <a:ext cx="16082777" cy="23660323"/>
          </a:xfrm>
          <a:prstGeom prst="rect">
            <a:avLst/>
          </a:prstGeom>
          <a:noFill/>
        </p:spPr>
        <p:txBody>
          <a:bodyPr wrap="square" rtlCol="0">
            <a:spAutoFit/>
          </a:bodyPr>
          <a:lstStyle/>
          <a:p>
            <a:pPr marL="457200" indent="411163">
              <a:lnSpc>
                <a:spcPct val="150000"/>
              </a:lnSpc>
            </a:pPr>
            <a:r>
              <a:rPr lang="en-US" sz="4400" b="1" dirty="0" smtClean="0">
                <a:latin typeface="Times New Roman" pitchFamily="18" charset="0"/>
                <a:cs typeface="Times New Roman" pitchFamily="18" charset="0"/>
              </a:rPr>
              <a:t>Geography Comes to My School</a:t>
            </a:r>
          </a:p>
          <a:p>
            <a:pPr marL="457200" indent="411163">
              <a:lnSpc>
                <a:spcPct val="150000"/>
              </a:lnSpc>
            </a:pPr>
            <a:r>
              <a:rPr lang="en-US" sz="2900" dirty="0" smtClean="0">
                <a:latin typeface="Times New Roman" pitchFamily="18" charset="0"/>
                <a:cs typeface="Times New Roman" pitchFamily="18" charset="0"/>
              </a:rPr>
              <a:t>Zooming in on a Landsat 12-30 image, Sandwich Central students, Sandwich, NH, discover their own Bearcamp Valley.  The Ossipee Mountains, a familiar horizon in the east, is a surprising circle, a rare ring dyke. Familiar coves on Squam Lake now echo mountain ravines just to the west. As students learn to use </a:t>
            </a:r>
            <a:r>
              <a:rPr lang="en-US" sz="2900" i="1" dirty="0" smtClean="0">
                <a:latin typeface="Times New Roman" pitchFamily="18" charset="0"/>
                <a:cs typeface="Times New Roman" pitchFamily="18" charset="0"/>
              </a:rPr>
              <a:t>MultiSpe</a:t>
            </a:r>
            <a:r>
              <a:rPr lang="en-US" sz="2900" dirty="0" smtClean="0">
                <a:latin typeface="Times New Roman" pitchFamily="18" charset="0"/>
                <a:cs typeface="Times New Roman" pitchFamily="18" charset="0"/>
              </a:rPr>
              <a:t>c, seasonal differences turn the Sandwich Range red-orange a November 2011 scene at right, as high elevation birch and wetland marshes </a:t>
            </a:r>
            <a:r>
              <a:rPr lang="en-US" sz="2900" smtClean="0">
                <a:latin typeface="Times New Roman" pitchFamily="18" charset="0"/>
                <a:cs typeface="Times New Roman" pitchFamily="18" charset="0"/>
              </a:rPr>
              <a:t>lose summer foliage. </a:t>
            </a: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11163">
              <a:lnSpc>
                <a:spcPct val="150000"/>
              </a:lnSpc>
            </a:pPr>
            <a:endParaRPr lang="en-US" sz="2900" dirty="0">
              <a:latin typeface="Times New Roman" pitchFamily="18" charset="0"/>
              <a:cs typeface="Times New Roman" pitchFamily="18" charset="0"/>
            </a:endParaRPr>
          </a:p>
          <a:p>
            <a:pPr marL="457200" indent="411163">
              <a:lnSpc>
                <a:spcPct val="150000"/>
              </a:lnSpc>
            </a:pPr>
            <a:endParaRPr lang="en-US" sz="2900" dirty="0" smtClean="0">
              <a:latin typeface="Times New Roman" pitchFamily="18" charset="0"/>
              <a:cs typeface="Times New Roman" pitchFamily="18" charset="0"/>
            </a:endParaRPr>
          </a:p>
          <a:p>
            <a:pPr marL="457200" indent="-46038"/>
            <a:r>
              <a:rPr lang="en-US" sz="2000" i="1" dirty="0" smtClean="0">
                <a:latin typeface="Times New Roman" pitchFamily="18" charset="0"/>
                <a:cs typeface="Times New Roman" pitchFamily="18" charset="0"/>
              </a:rPr>
              <a:t>Figures 4: Forest Watch students learn to build histograms of their own biological measures of pine needles and tree height and diameter. With Landsat, they discover that histograms can help them to compare scenes. In Figure 4.A, a histogram for a site selected by latitude and longitude produces a plot of reflectance for each band with reflectance data. The data, saved to an Excel file, helps build mean reflectances comparing a 2008 image with a 2011 image, Figure 4.B.  The image comparisons show little difference between pines and deciduous trees in mid-October, Figure 4.C. But by November, Figure 4.D, the pines leap out with near infrared reflectance, the first step in mapping the pines’ location.  Both 4C and 4D use just two color channels to depict difference in infrared Band 4, in the red channel, and a constructed TM5/4 ratio, in the green channel.</a:t>
            </a:r>
            <a:endParaRPr lang="en-US" sz="2000" i="1" dirty="0">
              <a:latin typeface="Times New Roman" pitchFamily="18" charset="0"/>
              <a:cs typeface="Times New Roman" pitchFamily="18" charset="0"/>
            </a:endParaRPr>
          </a:p>
          <a:p>
            <a:pPr marL="457200" indent="411163">
              <a:lnSpc>
                <a:spcPct val="150000"/>
              </a:lnSpc>
            </a:pPr>
            <a:r>
              <a:rPr lang="en-US" sz="4400" b="1" dirty="0" smtClean="0">
                <a:latin typeface="Times New Roman" pitchFamily="18" charset="0"/>
                <a:cs typeface="Times New Roman" pitchFamily="18" charset="0"/>
              </a:rPr>
              <a:t>A Challenging Quest</a:t>
            </a:r>
          </a:p>
          <a:p>
            <a:pPr marL="457200" indent="411163">
              <a:lnSpc>
                <a:spcPct val="150000"/>
              </a:lnSpc>
            </a:pPr>
            <a:r>
              <a:rPr lang="en-US" sz="3200" dirty="0" smtClean="0">
                <a:latin typeface="Times New Roman" pitchFamily="18" charset="0"/>
                <a:cs typeface="Times New Roman" pitchFamily="18" charset="0"/>
              </a:rPr>
              <a:t>Forest Watch is confident that the information about New England’s white pines lies nascent in Landsat images—if only we can find the right combination of scenes.  Landsat 8 will undoubtedly help Forest Watch to pioneer early detection of stress in one of New England’s most valued timber species.</a:t>
            </a:r>
          </a:p>
        </p:txBody>
      </p:sp>
      <p:sp>
        <p:nvSpPr>
          <p:cNvPr id="36" name="TextBox 35"/>
          <p:cNvSpPr txBox="1"/>
          <p:nvPr/>
        </p:nvSpPr>
        <p:spPr>
          <a:xfrm>
            <a:off x="17526000" y="7838118"/>
            <a:ext cx="15240000" cy="24052738"/>
          </a:xfrm>
          <a:prstGeom prst="rect">
            <a:avLst/>
          </a:prstGeom>
          <a:solidFill>
            <a:schemeClr val="accent3">
              <a:lumMod val="20000"/>
              <a:lumOff val="80000"/>
            </a:schemeClr>
          </a:solidFill>
        </p:spPr>
        <p:txBody>
          <a:bodyPr wrap="square" rtlCol="0">
            <a:spAutoFit/>
          </a:bodyPr>
          <a:lstStyle/>
          <a:p>
            <a:pPr marL="457200" indent="457200">
              <a:lnSpc>
                <a:spcPct val="150000"/>
              </a:lnSpc>
            </a:pPr>
            <a:r>
              <a:rPr lang="en-US" sz="4400" b="1" dirty="0" smtClean="0">
                <a:latin typeface="Times New Roman" pitchFamily="18" charset="0"/>
                <a:cs typeface="Times New Roman" pitchFamily="18" charset="0"/>
              </a:rPr>
              <a:t>Where Is My School?</a:t>
            </a:r>
            <a:endParaRPr lang="en-US" sz="4400" b="1" dirty="0">
              <a:latin typeface="Times New Roman" pitchFamily="18" charset="0"/>
              <a:cs typeface="Times New Roman" pitchFamily="18" charset="0"/>
            </a:endParaRPr>
          </a:p>
          <a:p>
            <a:pPr marL="457200" indent="400050">
              <a:lnSpc>
                <a:spcPct val="150000"/>
              </a:lnSpc>
            </a:pPr>
            <a:r>
              <a:rPr lang="en-US" sz="3200" dirty="0" smtClean="0">
                <a:latin typeface="Times New Roman" pitchFamily="18" charset="0"/>
                <a:cs typeface="Times New Roman" pitchFamily="18" charset="0"/>
              </a:rPr>
              <a:t>First lessons with Landsat are Look And See. How beautiful our corner of Earth looks from 500 miles high! New Hampshire students find the Atlantic Ocean and then Lake </a:t>
            </a:r>
            <a:r>
              <a:rPr lang="en-US" sz="3200" dirty="0" err="1" smtClean="0">
                <a:latin typeface="Times New Roman" pitchFamily="18" charset="0"/>
                <a:cs typeface="Times New Roman" pitchFamily="18" charset="0"/>
              </a:rPr>
              <a:t>Winnispesaukee</a:t>
            </a:r>
            <a:r>
              <a:rPr lang="en-US" sz="3200" dirty="0" smtClean="0">
                <a:latin typeface="Times New Roman" pitchFamily="18" charset="0"/>
                <a:cs typeface="Times New Roman" pitchFamily="18" charset="0"/>
              </a:rPr>
              <a:t>. Look how the Merrimack River curves into Massachusetts. In one path and row, Landsat can see from Boston to Sebago Lake. In one scene’s 56 million pixels, we see how big Earth is.</a:t>
            </a: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a:p>
            <a:pPr marL="457200" indent="400050">
              <a:lnSpc>
                <a:spcPct val="150000"/>
              </a:lnSpc>
            </a:pPr>
            <a:endParaRPr lang="en-US" sz="2900" dirty="0" smtClean="0">
              <a:latin typeface="Times New Roman" pitchFamily="18" charset="0"/>
              <a:cs typeface="Times New Roman" pitchFamily="18" charset="0"/>
            </a:endParaRPr>
          </a:p>
          <a:p>
            <a:pPr marL="457200" indent="400050">
              <a:lnSpc>
                <a:spcPct val="150000"/>
              </a:lnSpc>
            </a:pPr>
            <a:endParaRPr lang="en-US" sz="2900" dirty="0">
              <a:latin typeface="Times New Roman" pitchFamily="18" charset="0"/>
              <a:cs typeface="Times New Roman" pitchFamily="18" charset="0"/>
            </a:endParaRPr>
          </a:p>
        </p:txBody>
      </p:sp>
      <p:sp>
        <p:nvSpPr>
          <p:cNvPr id="17" name="TextBox 16"/>
          <p:cNvSpPr txBox="1"/>
          <p:nvPr/>
        </p:nvSpPr>
        <p:spPr>
          <a:xfrm>
            <a:off x="0" y="0"/>
            <a:ext cx="51206400" cy="7239000"/>
          </a:xfrm>
          <a:prstGeom prst="rect">
            <a:avLst/>
          </a:prstGeom>
          <a:solidFill>
            <a:schemeClr val="accent3">
              <a:lumMod val="40000"/>
              <a:lumOff val="60000"/>
            </a:schemeClr>
          </a:solidFill>
        </p:spPr>
        <p:txBody>
          <a:bodyPr wrap="square" rtlCol="0">
            <a:spAutoFit/>
          </a:bodyPr>
          <a:lstStyle/>
          <a:p>
            <a:endParaRPr lang="en-US" dirty="0"/>
          </a:p>
        </p:txBody>
      </p:sp>
      <p:sp>
        <p:nvSpPr>
          <p:cNvPr id="2" name="Title 1"/>
          <p:cNvSpPr>
            <a:spLocks noGrp="1"/>
          </p:cNvSpPr>
          <p:nvPr>
            <p:ph type="ctrTitle"/>
          </p:nvPr>
        </p:nvSpPr>
        <p:spPr>
          <a:xfrm>
            <a:off x="4267200" y="0"/>
            <a:ext cx="43525440" cy="7056120"/>
          </a:xfrm>
        </p:spPr>
        <p:txBody>
          <a:bodyPr>
            <a:normAutofit/>
          </a:bodyPr>
          <a:lstStyle/>
          <a:p>
            <a:r>
              <a:rPr lang="en-US" sz="11000" dirty="0">
                <a:latin typeface="Times New Roman" pitchFamily="18" charset="0"/>
                <a:cs typeface="Times New Roman" pitchFamily="18" charset="0"/>
              </a:rPr>
              <a:t>Forest Watch </a:t>
            </a:r>
            <a:r>
              <a:rPr lang="en-US" sz="11000" dirty="0" smtClean="0">
                <a:latin typeface="Times New Roman" pitchFamily="18" charset="0"/>
                <a:cs typeface="Times New Roman" pitchFamily="18" charset="0"/>
              </a:rPr>
              <a:t>Tracks Discovery with Landsat</a:t>
            </a:r>
            <a:r>
              <a:rPr lang="en-US" sz="14700" dirty="0" smtClean="0">
                <a:latin typeface="Times New Roman" pitchFamily="18" charset="0"/>
                <a:cs typeface="Times New Roman" pitchFamily="18" charset="0"/>
              </a:rPr>
              <a:t/>
            </a:r>
            <a:br>
              <a:rPr lang="en-US" sz="14700" dirty="0" smtClean="0">
                <a:latin typeface="Times New Roman" pitchFamily="18" charset="0"/>
                <a:cs typeface="Times New Roman" pitchFamily="18" charset="0"/>
              </a:rPr>
            </a:br>
            <a:r>
              <a:rPr lang="en-US" sz="7300" dirty="0" smtClean="0">
                <a:latin typeface="Times New Roman" pitchFamily="18" charset="0"/>
                <a:cs typeface="Times New Roman" pitchFamily="18" charset="0"/>
              </a:rPr>
              <a:t>Martha Carlson, Barrett Rock and Forest Watch Schools</a:t>
            </a:r>
            <a:br>
              <a:rPr lang="en-US" sz="7300" dirty="0" smtClean="0">
                <a:latin typeface="Times New Roman" pitchFamily="18" charset="0"/>
                <a:cs typeface="Times New Roman" pitchFamily="18" charset="0"/>
              </a:rPr>
            </a:br>
            <a:r>
              <a:rPr lang="en-US" sz="7300" dirty="0" smtClean="0">
                <a:latin typeface="Times New Roman" pitchFamily="18" charset="0"/>
                <a:cs typeface="Times New Roman" pitchFamily="18" charset="0"/>
              </a:rPr>
              <a:t>University of New Hampshire</a:t>
            </a:r>
            <a:endParaRPr lang="en-US" sz="7300" dirty="0">
              <a:latin typeface="Times New Roman" pitchFamily="18" charset="0"/>
              <a:cs typeface="Times New Roman" pitchFamily="18" charset="0"/>
            </a:endParaRPr>
          </a:p>
        </p:txBody>
      </p:sp>
      <p:sp>
        <p:nvSpPr>
          <p:cNvPr id="3" name="Subtitle 2"/>
          <p:cNvSpPr>
            <a:spLocks noGrp="1"/>
          </p:cNvSpPr>
          <p:nvPr>
            <p:ph type="subTitle" idx="1"/>
          </p:nvPr>
        </p:nvSpPr>
        <p:spPr>
          <a:xfrm>
            <a:off x="1339704" y="7862828"/>
            <a:ext cx="15271896" cy="23836371"/>
          </a:xfrm>
          <a:solidFill>
            <a:schemeClr val="accent3">
              <a:lumMod val="20000"/>
              <a:lumOff val="80000"/>
            </a:schemeClr>
          </a:solidFill>
        </p:spPr>
        <p:txBody>
          <a:bodyPr>
            <a:normAutofit fontScale="25000" lnSpcReduction="20000"/>
          </a:bodyPr>
          <a:lstStyle/>
          <a:p>
            <a:pPr indent="914400" algn="l"/>
            <a:r>
              <a:rPr lang="en-US" sz="17600" b="1" dirty="0" smtClean="0">
                <a:solidFill>
                  <a:schemeClr val="tx1"/>
                </a:solidFill>
                <a:latin typeface="Times New Roman" pitchFamily="18" charset="0"/>
                <a:cs typeface="Times New Roman" pitchFamily="18" charset="0"/>
              </a:rPr>
              <a:t>Introduction</a:t>
            </a:r>
          </a:p>
          <a:p>
            <a:pPr indent="914400" algn="l">
              <a:lnSpc>
                <a:spcPct val="170000"/>
              </a:lnSpc>
            </a:pPr>
            <a:r>
              <a:rPr lang="en-US" sz="12800" dirty="0" smtClean="0">
                <a:solidFill>
                  <a:schemeClr val="tx1"/>
                </a:solidFill>
                <a:latin typeface="Times New Roman" pitchFamily="18" charset="0"/>
                <a:cs typeface="Times New Roman" pitchFamily="18" charset="0"/>
              </a:rPr>
              <a:t>In 2010, for the first time in 22 years, white pines, </a:t>
            </a:r>
            <a:r>
              <a:rPr lang="en-US" sz="12800" i="1" dirty="0" smtClean="0">
                <a:solidFill>
                  <a:schemeClr val="tx1"/>
                </a:solidFill>
                <a:latin typeface="Times New Roman" pitchFamily="18" charset="0"/>
                <a:cs typeface="Times New Roman" pitchFamily="18" charset="0"/>
              </a:rPr>
              <a:t>Pinus strobus</a:t>
            </a:r>
            <a:r>
              <a:rPr lang="en-US" sz="12800" dirty="0" smtClean="0">
                <a:solidFill>
                  <a:schemeClr val="tx1"/>
                </a:solidFill>
                <a:latin typeface="Times New Roman" pitchFamily="18" charset="0"/>
                <a:cs typeface="Times New Roman" pitchFamily="18" charset="0"/>
              </a:rPr>
              <a:t>, exhibited a loss of second and third-year needles. As heavy needle cast continued in 2011 and 2012, Forest Watch teachers and students collected evidence of water stress and early senescence in first-year needles, the first such damage documented since the mid-1990s when ozone levels frequently exceeded federal standards.</a:t>
            </a:r>
          </a:p>
          <a:p>
            <a:pPr indent="914400" algn="l">
              <a:lnSpc>
                <a:spcPct val="170000"/>
              </a:lnSpc>
            </a:pPr>
            <a:r>
              <a:rPr lang="en-US" sz="12800" dirty="0" smtClean="0">
                <a:solidFill>
                  <a:schemeClr val="tx1"/>
                </a:solidFill>
                <a:latin typeface="Times New Roman" pitchFamily="18" charset="0"/>
                <a:cs typeface="Times New Roman" pitchFamily="18" charset="0"/>
              </a:rPr>
              <a:t>These discoveries are unique to Forest Watch and its long-term partnership with some 380 teachers in 270 schools across New England and the mid-Atlantic.  Students’ careful measurements and regular sampling of more than 2,000 white pines provide Forest Watch with a one-of-a-kind record of forest health.</a:t>
            </a:r>
          </a:p>
          <a:p>
            <a:pPr indent="703263" algn="l">
              <a:lnSpc>
                <a:spcPct val="170000"/>
              </a:lnSpc>
            </a:pPr>
            <a:r>
              <a:rPr lang="en-US" sz="12800" dirty="0" smtClean="0">
                <a:solidFill>
                  <a:schemeClr val="tx1"/>
                </a:solidFill>
                <a:latin typeface="Times New Roman" pitchFamily="18" charset="0"/>
                <a:cs typeface="Times New Roman" pitchFamily="18" charset="0"/>
              </a:rPr>
              <a:t> Forest Watch is comparing Landsat imagery before the June 2010 first needle cast with Landsat 2011 images.  We want to locate stressed pines and quantify the range of the damage. A map of needle cast damage might even help to identify the causal agent.  The project will test both Landsat and Forest Watch: Can we use this satellite imagery to identify initial stress, subtle changes in the Thematic Mapper Band 5/4 ratio?</a:t>
            </a: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smtClean="0">
              <a:solidFill>
                <a:schemeClr val="tx1"/>
              </a:solidFill>
              <a:latin typeface="Times New Roman" pitchFamily="18" charset="0"/>
              <a:cs typeface="Times New Roman" pitchFamily="18" charset="0"/>
            </a:endParaRPr>
          </a:p>
          <a:p>
            <a:pPr indent="703263" algn="l"/>
            <a:endParaRPr lang="en-US" sz="11200" dirty="0">
              <a:solidFill>
                <a:schemeClr val="tx1"/>
              </a:solidFill>
              <a:latin typeface="Times New Roman" pitchFamily="18" charset="0"/>
              <a:cs typeface="Times New Roman" pitchFamily="18" charset="0"/>
            </a:endParaRPr>
          </a:p>
          <a:p>
            <a:pPr indent="703263" algn="l"/>
            <a:endParaRPr lang="en-US" sz="6000" dirty="0" smtClean="0">
              <a:solidFill>
                <a:schemeClr val="tx1"/>
              </a:solidFill>
              <a:latin typeface="Times New Roman" pitchFamily="18" charset="0"/>
              <a:cs typeface="Times New Roman" pitchFamily="18" charset="0"/>
            </a:endParaRPr>
          </a:p>
          <a:p>
            <a:pPr indent="703263" algn="l"/>
            <a:endParaRPr lang="en-US" sz="6000" dirty="0">
              <a:solidFill>
                <a:schemeClr val="tx1"/>
              </a:solidFill>
              <a:latin typeface="Times New Roman" pitchFamily="18" charset="0"/>
              <a:cs typeface="Times New Roman" pitchFamily="18" charset="0"/>
            </a:endParaRPr>
          </a:p>
          <a:p>
            <a:pPr indent="703263" algn="l"/>
            <a:endParaRPr lang="en-US" sz="6000" dirty="0" smtClean="0">
              <a:solidFill>
                <a:schemeClr val="tx1"/>
              </a:solidFill>
              <a:latin typeface="Times New Roman" pitchFamily="18" charset="0"/>
              <a:cs typeface="Times New Roman" pitchFamily="18" charset="0"/>
            </a:endParaRPr>
          </a:p>
          <a:p>
            <a:pPr indent="703263" algn="l"/>
            <a:endParaRPr lang="en-US" sz="6000" dirty="0">
              <a:solidFill>
                <a:schemeClr val="tx1"/>
              </a:solidFill>
              <a:latin typeface="Times New Roman" pitchFamily="18" charset="0"/>
              <a:cs typeface="Times New Roman" pitchFamily="18" charset="0"/>
            </a:endParaRPr>
          </a:p>
          <a:p>
            <a:pPr indent="703263" algn="l"/>
            <a:endParaRPr lang="en-US" sz="6000" dirty="0" smtClean="0">
              <a:solidFill>
                <a:schemeClr val="tx1"/>
              </a:solidFill>
              <a:latin typeface="Times New Roman" pitchFamily="18" charset="0"/>
              <a:cs typeface="Times New Roman" pitchFamily="18" charset="0"/>
            </a:endParaRPr>
          </a:p>
          <a:p>
            <a:pPr indent="703263" algn="l"/>
            <a:endParaRPr lang="en-US" sz="6000" dirty="0" smtClean="0">
              <a:solidFill>
                <a:schemeClr val="tx1"/>
              </a:solidFill>
              <a:latin typeface="Times New Roman" pitchFamily="18" charset="0"/>
              <a:cs typeface="Times New Roman" pitchFamily="18" charset="0"/>
            </a:endParaRPr>
          </a:p>
          <a:p>
            <a:pPr indent="703263" algn="l"/>
            <a:endParaRPr lang="en-US" sz="6000" dirty="0">
              <a:solidFill>
                <a:schemeClr val="tx1"/>
              </a:solidFill>
              <a:latin typeface="Times New Roman" pitchFamily="18" charset="0"/>
              <a:cs typeface="Times New Roman" pitchFamily="18" charset="0"/>
            </a:endParaRPr>
          </a:p>
          <a:p>
            <a:pPr indent="703263" algn="l"/>
            <a:endParaRPr lang="en-US" sz="4400" b="1" dirty="0">
              <a:solidFill>
                <a:schemeClr val="tx1"/>
              </a:solidFill>
              <a:latin typeface="Times New Roman" pitchFamily="18" charset="0"/>
              <a:cs typeface="Times New Roman" pitchFamily="18" charset="0"/>
            </a:endParaRPr>
          </a:p>
          <a:p>
            <a:pPr indent="703263" algn="l"/>
            <a:endParaRPr lang="en-US" sz="4400" b="1" dirty="0">
              <a:solidFill>
                <a:schemeClr val="tx1"/>
              </a:solidFill>
              <a:latin typeface="Times New Roman" pitchFamily="18" charset="0"/>
              <a:cs typeface="Times New Roman" pitchFamily="18" charset="0"/>
            </a:endParaRPr>
          </a:p>
          <a:p>
            <a:pPr indent="703263" algn="l"/>
            <a:r>
              <a:rPr lang="en-US" sz="17600" b="1" dirty="0" smtClean="0">
                <a:solidFill>
                  <a:schemeClr val="tx1"/>
                </a:solidFill>
                <a:latin typeface="Times New Roman" pitchFamily="18" charset="0"/>
                <a:cs typeface="Times New Roman" pitchFamily="18" charset="0"/>
              </a:rPr>
              <a:t>Background</a:t>
            </a:r>
          </a:p>
          <a:p>
            <a:pPr indent="703263" algn="l">
              <a:lnSpc>
                <a:spcPct val="170000"/>
              </a:lnSpc>
            </a:pPr>
            <a:r>
              <a:rPr lang="en-US" sz="12800" dirty="0" smtClean="0">
                <a:solidFill>
                  <a:schemeClr val="tx1"/>
                </a:solidFill>
                <a:latin typeface="Times New Roman" pitchFamily="18" charset="0"/>
                <a:cs typeface="Times New Roman" pitchFamily="18" charset="0"/>
              </a:rPr>
              <a:t>Forest Watch </a:t>
            </a:r>
            <a:r>
              <a:rPr lang="en-US" sz="12800" dirty="0">
                <a:solidFill>
                  <a:schemeClr val="tx1"/>
                </a:solidFill>
                <a:latin typeface="Times New Roman" pitchFamily="18" charset="0"/>
                <a:cs typeface="Times New Roman" pitchFamily="18" charset="0"/>
              </a:rPr>
              <a:t> </a:t>
            </a:r>
            <a:r>
              <a:rPr lang="en-US" sz="12800" dirty="0" smtClean="0">
                <a:solidFill>
                  <a:schemeClr val="tx1"/>
                </a:solidFill>
                <a:latin typeface="Times New Roman" pitchFamily="18" charset="0"/>
                <a:cs typeface="Times New Roman" pitchFamily="18" charset="0"/>
              </a:rPr>
              <a:t>schools have used  Landsat imagery since 1992.  Students and teachers see their schools and white pine study sites from space. They learn to manipulate Landsat bands using </a:t>
            </a:r>
            <a:r>
              <a:rPr lang="en-US" sz="12800" i="1" dirty="0" smtClean="0">
                <a:solidFill>
                  <a:schemeClr val="tx1"/>
                </a:solidFill>
                <a:latin typeface="Times New Roman" pitchFamily="18" charset="0"/>
                <a:cs typeface="Times New Roman" pitchFamily="18" charset="0"/>
              </a:rPr>
              <a:t>MultiSpec, </a:t>
            </a:r>
            <a:r>
              <a:rPr lang="en-US" sz="12800" dirty="0" smtClean="0">
                <a:solidFill>
                  <a:schemeClr val="tx1"/>
                </a:solidFill>
                <a:latin typeface="Times New Roman" pitchFamily="18" charset="0"/>
                <a:cs typeface="Times New Roman" pitchFamily="18" charset="0"/>
              </a:rPr>
              <a:t>an interpretive software created by Purdue University. Landsat explorations give students their first visual adventures with “seeing” light.  When remote sensing connects us with “my school” and “our white pines”, the power of 21</a:t>
            </a:r>
            <a:r>
              <a:rPr lang="en-US" sz="12800" baseline="30000" dirty="0" smtClean="0">
                <a:solidFill>
                  <a:schemeClr val="tx1"/>
                </a:solidFill>
                <a:latin typeface="Times New Roman" pitchFamily="18" charset="0"/>
                <a:cs typeface="Times New Roman" pitchFamily="18" charset="0"/>
              </a:rPr>
              <a:t>st</a:t>
            </a:r>
            <a:r>
              <a:rPr lang="en-US" sz="12800" dirty="0" smtClean="0">
                <a:solidFill>
                  <a:schemeClr val="tx1"/>
                </a:solidFill>
                <a:latin typeface="Times New Roman" pitchFamily="18" charset="0"/>
                <a:cs typeface="Times New Roman" pitchFamily="18" charset="0"/>
              </a:rPr>
              <a:t> century technology excites students to learn more.</a:t>
            </a:r>
          </a:p>
        </p:txBody>
      </p:sp>
      <p:pic>
        <p:nvPicPr>
          <p:cNvPr id="12" name="Picture 63" descr="Slide1"/>
          <p:cNvPicPr>
            <a:picLocks noChangeAspect="1" noChangeArrowheads="1"/>
          </p:cNvPicPr>
          <p:nvPr/>
        </p:nvPicPr>
        <p:blipFill>
          <a:blip r:embed="rId2" cstate="print"/>
          <a:srcRect l="61333" t="78900" r="5867" b="3700"/>
          <a:stretch>
            <a:fillRect/>
          </a:stretch>
        </p:blipFill>
        <p:spPr bwMode="auto">
          <a:xfrm>
            <a:off x="1339704" y="1521153"/>
            <a:ext cx="4965492" cy="3880857"/>
          </a:xfrm>
          <a:prstGeom prst="rect">
            <a:avLst/>
          </a:prstGeom>
          <a:noFill/>
          <a:ln w="9525">
            <a:solidFill>
              <a:schemeClr val="tx1"/>
            </a:solidFill>
            <a:miter lim="800000"/>
            <a:headEnd/>
            <a:tailEnd/>
          </a:ln>
        </p:spPr>
      </p:pic>
      <p:pic>
        <p:nvPicPr>
          <p:cNvPr id="18" name="Picture 5" descr="fwlogo"/>
          <p:cNvPicPr>
            <a:picLocks noChangeAspect="1" noChangeArrowheads="1"/>
          </p:cNvPicPr>
          <p:nvPr/>
        </p:nvPicPr>
        <p:blipFill>
          <a:blip r:embed="rId3" cstate="print"/>
          <a:srcRect/>
          <a:stretch>
            <a:fillRect/>
          </a:stretch>
        </p:blipFill>
        <p:spPr bwMode="auto">
          <a:xfrm>
            <a:off x="43104412" y="1150513"/>
            <a:ext cx="5254149" cy="5745043"/>
          </a:xfrm>
          <a:prstGeom prst="rect">
            <a:avLst/>
          </a:prstGeom>
          <a:solidFill>
            <a:schemeClr val="bg1"/>
          </a:solidFill>
          <a:ln w="9525">
            <a:solidFill>
              <a:schemeClr val="tx1"/>
            </a:solidFill>
            <a:miter lim="800000"/>
            <a:headEnd/>
            <a:tailEnd/>
          </a:ln>
        </p:spPr>
      </p:pic>
      <p:grpSp>
        <p:nvGrpSpPr>
          <p:cNvPr id="11" name="Group 10"/>
          <p:cNvGrpSpPr/>
          <p:nvPr/>
        </p:nvGrpSpPr>
        <p:grpSpPr>
          <a:xfrm>
            <a:off x="1954653" y="19823859"/>
            <a:ext cx="8551631" cy="6084141"/>
            <a:chOff x="1859591" y="17078633"/>
            <a:chExt cx="8551631" cy="5525922"/>
          </a:xfrm>
        </p:grpSpPr>
        <p:graphicFrame>
          <p:nvGraphicFramePr>
            <p:cNvPr id="26" name="Chart 25"/>
            <p:cNvGraphicFramePr>
              <a:graphicFrameLocks/>
            </p:cNvGraphicFramePr>
            <p:nvPr>
              <p:extLst>
                <p:ext uri="{D42A27DB-BD31-4B8C-83A1-F6EECF244321}">
                  <p14:modId xmlns:p14="http://schemas.microsoft.com/office/powerpoint/2010/main" xmlns="" val="3627012588"/>
                </p:ext>
              </p:extLst>
            </p:nvPr>
          </p:nvGraphicFramePr>
          <p:xfrm>
            <a:off x="1859591" y="17078633"/>
            <a:ext cx="8551631" cy="5525922"/>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Box 32"/>
            <p:cNvSpPr txBox="1">
              <a:spLocks noChangeArrowheads="1"/>
            </p:cNvSpPr>
            <p:nvPr/>
          </p:nvSpPr>
          <p:spPr bwMode="auto">
            <a:xfrm>
              <a:off x="4476938" y="19406999"/>
              <a:ext cx="1406084" cy="1900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91440" tIns="45720" rIns="91440" bIns="45720" anchor="t" anchorCtr="0" upright="1">
              <a:spAutoFit/>
            </a:bodyPr>
            <a:lstStyle/>
            <a:p>
              <a:pPr marL="0" marR="0">
                <a:lnSpc>
                  <a:spcPct val="115000"/>
                </a:lnSpc>
                <a:spcBef>
                  <a:spcPts val="0"/>
                </a:spcBef>
                <a:spcAft>
                  <a:spcPts val="1000"/>
                </a:spcAft>
              </a:pPr>
              <a:r>
                <a:rPr lang="en-US" sz="900" dirty="0">
                  <a:effectLst/>
                  <a:latin typeface="Times New Roman"/>
                  <a:ea typeface="Calibri"/>
                  <a:cs typeface="Times New Roman"/>
                </a:rPr>
                <a:t>Greatest moisture content</a:t>
              </a:r>
              <a:endParaRPr lang="en-US" sz="1100" dirty="0">
                <a:effectLst/>
                <a:latin typeface="Calibri"/>
                <a:ea typeface="Calibri"/>
                <a:cs typeface="Times New Roman"/>
              </a:endParaRPr>
            </a:p>
          </p:txBody>
        </p:sp>
        <p:cxnSp>
          <p:nvCxnSpPr>
            <p:cNvPr id="25" name="AutoShape 33"/>
            <p:cNvCxnSpPr>
              <a:cxnSpLocks noChangeShapeType="1"/>
            </p:cNvCxnSpPr>
            <p:nvPr/>
          </p:nvCxnSpPr>
          <p:spPr bwMode="auto">
            <a:xfrm>
              <a:off x="4880894" y="19592231"/>
              <a:ext cx="56621" cy="8283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grpSp>
      <p:pic>
        <p:nvPicPr>
          <p:cNvPr id="1026" name="Picture 2" descr="C:\Users\Monty\Desktop\Forest Watch 2010-2011\Photos 2011\DSC0179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200931" y="3461580"/>
            <a:ext cx="5036558" cy="377741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027" name="Picture 3" descr="C:\Users\Monty\Desktop\FW Data Book2011-2012for Feb2013\photos 2012\Meridian\P100089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86712" y="3063980"/>
            <a:ext cx="6824988" cy="51185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xmlns="" val="0"/>
              </a:ext>
            </a:extLst>
          </a:blip>
          <a:srcRect l="5046" t="9444" r="46090" b="11353"/>
          <a:stretch/>
        </p:blipFill>
        <p:spPr>
          <a:xfrm>
            <a:off x="33214293" y="21584864"/>
            <a:ext cx="4111023" cy="3561136"/>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xmlns="" val="0"/>
              </a:ext>
            </a:extLst>
          </a:blip>
          <a:srcRect l="5477" t="12010" r="8675" b="15660"/>
          <a:stretch/>
        </p:blipFill>
        <p:spPr>
          <a:xfrm>
            <a:off x="42474343" y="21445399"/>
            <a:ext cx="7808302" cy="3700601"/>
          </a:xfrm>
          <a:prstGeom prst="rect">
            <a:avLst/>
          </a:prstGeom>
        </p:spPr>
      </p:pic>
      <p:grpSp>
        <p:nvGrpSpPr>
          <p:cNvPr id="15" name="Group 14"/>
          <p:cNvGrpSpPr/>
          <p:nvPr/>
        </p:nvGrpSpPr>
        <p:grpSpPr>
          <a:xfrm>
            <a:off x="33214293" y="13023140"/>
            <a:ext cx="17068352" cy="7140685"/>
            <a:chOff x="16764000" y="22326600"/>
            <a:chExt cx="17799268" cy="7871687"/>
          </a:xfrm>
        </p:grpSpPr>
        <p:pic>
          <p:nvPicPr>
            <p:cNvPr id="6" name="Picture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6764000" y="22326600"/>
              <a:ext cx="9540601" cy="77724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5623234" y="22425887"/>
              <a:ext cx="8940034" cy="7772400"/>
            </a:xfrm>
            <a:prstGeom prst="rect">
              <a:avLst/>
            </a:prstGeom>
          </p:spPr>
        </p:pic>
      </p:grpSp>
      <p:graphicFrame>
        <p:nvGraphicFramePr>
          <p:cNvPr id="42" name="Chart 41"/>
          <p:cNvGraphicFramePr>
            <a:graphicFrameLocks/>
          </p:cNvGraphicFramePr>
          <p:nvPr>
            <p:extLst>
              <p:ext uri="{D42A27DB-BD31-4B8C-83A1-F6EECF244321}">
                <p14:modId xmlns:p14="http://schemas.microsoft.com/office/powerpoint/2010/main" xmlns="" val="218141594"/>
              </p:ext>
            </p:extLst>
          </p:nvPr>
        </p:nvGraphicFramePr>
        <p:xfrm>
          <a:off x="37469680" y="21626685"/>
          <a:ext cx="4572000" cy="3389528"/>
        </p:xfrm>
        <a:graphic>
          <a:graphicData uri="http://schemas.openxmlformats.org/drawingml/2006/chart">
            <c:chart xmlns:c="http://schemas.openxmlformats.org/drawingml/2006/chart" xmlns:r="http://schemas.openxmlformats.org/officeDocument/2006/relationships" r:id="rId11"/>
          </a:graphicData>
        </a:graphic>
      </p:graphicFrame>
      <p:grpSp>
        <p:nvGrpSpPr>
          <p:cNvPr id="13" name="Group 12"/>
          <p:cNvGrpSpPr/>
          <p:nvPr/>
        </p:nvGrpSpPr>
        <p:grpSpPr>
          <a:xfrm>
            <a:off x="10792382" y="19864487"/>
            <a:ext cx="5573179" cy="6839230"/>
            <a:chOff x="10565605" y="16894439"/>
            <a:chExt cx="5573179" cy="5835005"/>
          </a:xfrm>
        </p:grpSpPr>
        <p:pic>
          <p:nvPicPr>
            <p:cNvPr id="40" name="Picture 39"/>
            <p:cNvPicPr>
              <a:picLocks noChangeAspect="1"/>
            </p:cNvPicPr>
            <p:nvPr/>
          </p:nvPicPr>
          <p:blipFill rotWithShape="1">
            <a:blip r:embed="rId12" cstate="print">
              <a:extLst>
                <a:ext uri="{BEBA8EAE-BF5A-486C-A8C5-ECC9F3942E4B}">
                  <a14:imgProps xmlns:a14="http://schemas.microsoft.com/office/drawing/2010/main" xmlns="">
                    <a14:imgLayer r:embed="rId13">
                      <a14:imgEffect>
                        <a14:brightnessContrast bright="20000" contrast="20000"/>
                      </a14:imgEffect>
                    </a14:imgLayer>
                  </a14:imgProps>
                </a:ext>
                <a:ext uri="{28A0092B-C50C-407E-A947-70E740481C1C}">
                  <a14:useLocalDpi xmlns:a14="http://schemas.microsoft.com/office/drawing/2010/main" xmlns="" val="0"/>
                </a:ext>
              </a:extLst>
            </a:blip>
            <a:srcRect l="3422" t="6309" r="5030" b="15522"/>
            <a:stretch/>
          </p:blipFill>
          <p:spPr>
            <a:xfrm rot="5400000">
              <a:off x="13302268" y="17416243"/>
              <a:ext cx="3284005" cy="2270384"/>
            </a:xfrm>
            <a:prstGeom prst="rect">
              <a:avLst/>
            </a:prstGeom>
            <a:ln>
              <a:solidFill>
                <a:schemeClr val="tx1"/>
              </a:solidFill>
            </a:ln>
          </p:spPr>
        </p:pic>
        <p:pic>
          <p:nvPicPr>
            <p:cNvPr id="9" name="Picture 8"/>
            <p:cNvPicPr>
              <a:picLocks noChangeAspect="1"/>
            </p:cNvPicPr>
            <p:nvPr/>
          </p:nvPicPr>
          <p:blipFill rotWithShape="1">
            <a:blip r:embed="rId14" cstate="print">
              <a:extLst>
                <a:ext uri="{BEBA8EAE-BF5A-486C-A8C5-ECC9F3942E4B}">
                  <a14:imgProps xmlns:a14="http://schemas.microsoft.com/office/drawing/2010/main" xmlns="">
                    <a14:imgLayer r:embed="rId15">
                      <a14:imgEffect>
                        <a14:brightnessContrast bright="40000" contrast="20000"/>
                      </a14:imgEffect>
                    </a14:imgLayer>
                  </a14:imgProps>
                </a:ext>
                <a:ext uri="{28A0092B-C50C-407E-A947-70E740481C1C}">
                  <a14:useLocalDpi xmlns:a14="http://schemas.microsoft.com/office/drawing/2010/main" xmlns="" val="0"/>
                </a:ext>
              </a:extLst>
            </a:blip>
            <a:srcRect l="14240" r="13068"/>
            <a:stretch/>
          </p:blipFill>
          <p:spPr>
            <a:xfrm>
              <a:off x="10565605" y="16894439"/>
              <a:ext cx="3072688" cy="3284006"/>
            </a:xfrm>
            <a:prstGeom prst="rect">
              <a:avLst/>
            </a:prstGeom>
            <a:ln>
              <a:solidFill>
                <a:schemeClr val="tx1"/>
              </a:solidFill>
            </a:ln>
          </p:spPr>
        </p:pic>
        <p:sp>
          <p:nvSpPr>
            <p:cNvPr id="10" name="TextBox 9"/>
            <p:cNvSpPr txBox="1"/>
            <p:nvPr/>
          </p:nvSpPr>
          <p:spPr>
            <a:xfrm>
              <a:off x="10591800" y="20287406"/>
              <a:ext cx="5546984" cy="2442038"/>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Figures 1: At left, long-term spectral data from white pine samples submitted each year since 1992 detail change in the TM 5/4 ratio, an indicator of water content in plant foliage.  Above, white pine samples from a northern New Hampshire school show loss of all third-year needles and almost all second-year needles. At right, a sample from a southern Connecticut school shows dense foliage for three years.</a:t>
              </a:r>
              <a:endParaRPr lang="en-US" sz="2000" i="1" dirty="0">
                <a:latin typeface="Times New Roman" pitchFamily="18" charset="0"/>
                <a:cs typeface="Times New Roman" pitchFamily="18" charset="0"/>
              </a:endParaRPr>
            </a:p>
          </p:txBody>
        </p:sp>
      </p:grpSp>
      <p:pic>
        <p:nvPicPr>
          <p:cNvPr id="14" name="Picture 13"/>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8669401" y="13182600"/>
            <a:ext cx="13106400" cy="12421802"/>
          </a:xfrm>
          <a:prstGeom prst="rect">
            <a:avLst/>
          </a:prstGeom>
        </p:spPr>
      </p:pic>
      <p:pic>
        <p:nvPicPr>
          <p:cNvPr id="43" name="Picture 42"/>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25760316" y="25908000"/>
            <a:ext cx="6015485" cy="5959958"/>
          </a:xfrm>
          <a:prstGeom prst="rect">
            <a:avLst/>
          </a:prstGeom>
        </p:spPr>
      </p:pic>
      <p:sp>
        <p:nvSpPr>
          <p:cNvPr id="45" name="TextBox 44"/>
          <p:cNvSpPr txBox="1"/>
          <p:nvPr/>
        </p:nvSpPr>
        <p:spPr>
          <a:xfrm>
            <a:off x="18638921" y="26683453"/>
            <a:ext cx="7010400" cy="3170099"/>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Figures 2: Above, Path 12, Row 30, a Landsat 5 image taken on September 27, 2000, displayed with a 5/4,4,3 color selection, shows New England from Boston at lower right to Lake Winnipesaukee at upper left. Landsat activities teach students to zoom in close to identify urban areas, wetlands, forests, roads, rivers, and school play yards.</a:t>
            </a:r>
          </a:p>
          <a:p>
            <a:r>
              <a:rPr lang="en-US" sz="2000" i="1" dirty="0" smtClean="0">
                <a:latin typeface="Times New Roman" pitchFamily="18" charset="0"/>
                <a:cs typeface="Times New Roman" pitchFamily="18" charset="0"/>
              </a:rPr>
              <a:t>At right, a clip of Colebrook, New Hampshire, displayed in a 4,3,2 color selection introduces students and their teacher to the bright reflectance of invisible near infrared light and the joy of finding their school, their park, their river.</a:t>
            </a:r>
            <a:endParaRPr lang="en-US" sz="2000" i="1" dirty="0">
              <a:latin typeface="Times New Roman" pitchFamily="18" charset="0"/>
              <a:cs typeface="Times New Roman" pitchFamily="18" charset="0"/>
            </a:endParaRPr>
          </a:p>
        </p:txBody>
      </p:sp>
      <p:sp>
        <p:nvSpPr>
          <p:cNvPr id="48" name="TextBox 47"/>
          <p:cNvSpPr txBox="1"/>
          <p:nvPr/>
        </p:nvSpPr>
        <p:spPr>
          <a:xfrm>
            <a:off x="34518600" y="20290608"/>
            <a:ext cx="14782800" cy="1292662"/>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Figures 3: A comparison of two images shows dramatic seasonal differences between October 11 foliage, 2008, at left, and November 5, 2011, foliage at right.  Both images use a  5/4,4, 3 selection placing a TM 5/4 water content ratio in the red channel, Near Infrared in the green channel, and visible red light in the blue channel. </a:t>
            </a:r>
          </a:p>
          <a:p>
            <a:r>
              <a:rPr lang="en-US" sz="1800" i="1" dirty="0" smtClean="0">
                <a:latin typeface="Times New Roman" pitchFamily="18" charset="0"/>
                <a:cs typeface="Times New Roman" pitchFamily="18" charset="0"/>
              </a:rPr>
              <a:t> </a:t>
            </a:r>
            <a:endParaRPr lang="en-US" sz="1800" i="1" dirty="0">
              <a:latin typeface="Times New Roman" pitchFamily="18" charset="0"/>
              <a:cs typeface="Times New Roman" pitchFamily="18" charset="0"/>
            </a:endParaRPr>
          </a:p>
        </p:txBody>
      </p:sp>
      <p:sp>
        <p:nvSpPr>
          <p:cNvPr id="49" name="TextBox 48"/>
          <p:cNvSpPr txBox="1"/>
          <p:nvPr/>
        </p:nvSpPr>
        <p:spPr>
          <a:xfrm>
            <a:off x="36347400" y="24872448"/>
            <a:ext cx="457200" cy="400110"/>
          </a:xfrm>
          <a:prstGeom prst="rect">
            <a:avLst/>
          </a:prstGeom>
          <a:solidFill>
            <a:schemeClr val="bg1"/>
          </a:solidFill>
        </p:spPr>
        <p:txBody>
          <a:bodyPr wrap="square" rtlCol="0">
            <a:spAutoFit/>
          </a:bodyPr>
          <a:lstStyle/>
          <a:p>
            <a:r>
              <a:rPr lang="en-US" sz="2000" b="1" dirty="0" smtClean="0">
                <a:latin typeface="Times New Roman" pitchFamily="18" charset="0"/>
                <a:cs typeface="Times New Roman" pitchFamily="18" charset="0"/>
              </a:rPr>
              <a:t>A</a:t>
            </a:r>
            <a:endParaRPr lang="en-US" sz="2000" b="1" dirty="0">
              <a:latin typeface="Times New Roman" pitchFamily="18" charset="0"/>
              <a:cs typeface="Times New Roman" pitchFamily="18" charset="0"/>
            </a:endParaRPr>
          </a:p>
        </p:txBody>
      </p:sp>
      <p:sp>
        <p:nvSpPr>
          <p:cNvPr id="53" name="TextBox 52"/>
          <p:cNvSpPr txBox="1"/>
          <p:nvPr/>
        </p:nvSpPr>
        <p:spPr>
          <a:xfrm>
            <a:off x="46710600" y="24816170"/>
            <a:ext cx="457200" cy="400110"/>
          </a:xfrm>
          <a:prstGeom prst="rect">
            <a:avLst/>
          </a:prstGeom>
          <a:solidFill>
            <a:schemeClr val="bg1"/>
          </a:solidFill>
        </p:spPr>
        <p:txBody>
          <a:bodyPr wrap="square" rtlCol="0">
            <a:spAutoFit/>
          </a:bodyPr>
          <a:lstStyle/>
          <a:p>
            <a:r>
              <a:rPr lang="en-US" sz="2000" b="1" dirty="0" smtClean="0">
                <a:latin typeface="Times New Roman" pitchFamily="18" charset="0"/>
                <a:cs typeface="Times New Roman" pitchFamily="18" charset="0"/>
              </a:rPr>
              <a:t>D</a:t>
            </a:r>
            <a:endParaRPr lang="en-US" sz="2000" b="1" dirty="0">
              <a:latin typeface="Times New Roman" pitchFamily="18" charset="0"/>
              <a:cs typeface="Times New Roman" pitchFamily="18" charset="0"/>
            </a:endParaRPr>
          </a:p>
        </p:txBody>
      </p:sp>
      <p:sp>
        <p:nvSpPr>
          <p:cNvPr id="54" name="TextBox 53"/>
          <p:cNvSpPr txBox="1"/>
          <p:nvPr/>
        </p:nvSpPr>
        <p:spPr>
          <a:xfrm>
            <a:off x="44043600" y="24768515"/>
            <a:ext cx="457200" cy="400110"/>
          </a:xfrm>
          <a:prstGeom prst="rect">
            <a:avLst/>
          </a:prstGeom>
          <a:solidFill>
            <a:schemeClr val="bg1"/>
          </a:solidFill>
        </p:spPr>
        <p:txBody>
          <a:bodyPr wrap="square" rtlCol="0">
            <a:spAutoFit/>
          </a:bodyPr>
          <a:lstStyle/>
          <a:p>
            <a:r>
              <a:rPr lang="en-US" sz="2000" b="1" dirty="0" smtClean="0">
                <a:latin typeface="Times New Roman" pitchFamily="18" charset="0"/>
                <a:cs typeface="Times New Roman" pitchFamily="18" charset="0"/>
              </a:rPr>
              <a:t>C</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4067555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1256</TotalTime>
  <Words>968</Words>
  <Application>Microsoft Office PowerPoint</Application>
  <PresentationFormat>Custom</PresentationFormat>
  <Paragraphs>135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Forest Watch Tracks Discovery with Landsat Martha Carlson, Barrett Rock and Forest Watch Schools University of New Hampshire</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Watch Discoveries Track with Landsat Martha Carlson, Barrett Rock and Forest Watch Schools University of New Hampshire</dc:title>
  <dc:creator>Monty</dc:creator>
  <cp:lastModifiedBy>martha</cp:lastModifiedBy>
  <cp:revision>36</cp:revision>
  <dcterms:created xsi:type="dcterms:W3CDTF">2013-02-07T00:00:26Z</dcterms:created>
  <dcterms:modified xsi:type="dcterms:W3CDTF">2013-03-18T20:06:59Z</dcterms:modified>
</cp:coreProperties>
</file>